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2"/>
  </p:notesMasterIdLst>
  <p:sldIdLst>
    <p:sldId id="256" r:id="rId2"/>
    <p:sldId id="267" r:id="rId3"/>
    <p:sldId id="290" r:id="rId4"/>
    <p:sldId id="285" r:id="rId5"/>
    <p:sldId id="286" r:id="rId6"/>
    <p:sldId id="298" r:id="rId7"/>
    <p:sldId id="266" r:id="rId8"/>
    <p:sldId id="269" r:id="rId9"/>
    <p:sldId id="268" r:id="rId10"/>
    <p:sldId id="291" r:id="rId11"/>
    <p:sldId id="296" r:id="rId12"/>
    <p:sldId id="270" r:id="rId13"/>
    <p:sldId id="275" r:id="rId14"/>
    <p:sldId id="292" r:id="rId15"/>
    <p:sldId id="271" r:id="rId16"/>
    <p:sldId id="277" r:id="rId17"/>
    <p:sldId id="293" r:id="rId18"/>
    <p:sldId id="272" r:id="rId19"/>
    <p:sldId id="287" r:id="rId20"/>
    <p:sldId id="279" r:id="rId21"/>
    <p:sldId id="273" r:id="rId22"/>
    <p:sldId id="274" r:id="rId23"/>
    <p:sldId id="294" r:id="rId24"/>
    <p:sldId id="295" r:id="rId25"/>
    <p:sldId id="280" r:id="rId26"/>
    <p:sldId id="283" r:id="rId27"/>
    <p:sldId id="284" r:id="rId28"/>
    <p:sldId id="288" r:id="rId29"/>
    <p:sldId id="289" r:id="rId30"/>
    <p:sldId id="2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EF1"/>
    <a:srgbClr val="FFFFFF"/>
    <a:srgbClr val="000000"/>
    <a:srgbClr val="878585"/>
    <a:srgbClr val="C3C1C2"/>
    <a:srgbClr val="4472C4"/>
    <a:srgbClr val="C32F2F"/>
    <a:srgbClr val="CFDAF0"/>
    <a:srgbClr val="EFBDBD"/>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91889" autoAdjust="0"/>
  </p:normalViewPr>
  <p:slideViewPr>
    <p:cSldViewPr snapToGrid="0">
      <p:cViewPr varScale="1">
        <p:scale>
          <a:sx n="102" d="100"/>
          <a:sy n="102" d="100"/>
        </p:scale>
        <p:origin x="1044" y="1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1</a:t>
            </a:fld>
            <a:endParaRPr lang="en-US"/>
          </a:p>
        </p:txBody>
      </p:sp>
    </p:spTree>
    <p:extLst>
      <p:ext uri="{BB962C8B-B14F-4D97-AF65-F5344CB8AC3E}">
        <p14:creationId xmlns:p14="http://schemas.microsoft.com/office/powerpoint/2010/main" val="109637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17</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18</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23</a:t>
            </a:fld>
            <a:endParaRPr lang="en-US"/>
          </a:p>
        </p:txBody>
      </p:sp>
    </p:spTree>
    <p:extLst>
      <p:ext uri="{BB962C8B-B14F-4D97-AF65-F5344CB8AC3E}">
        <p14:creationId xmlns:p14="http://schemas.microsoft.com/office/powerpoint/2010/main" val="311758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24</a:t>
            </a:fld>
            <a:endParaRPr lang="en-US"/>
          </a:p>
        </p:txBody>
      </p:sp>
    </p:spTree>
    <p:extLst>
      <p:ext uri="{BB962C8B-B14F-4D97-AF65-F5344CB8AC3E}">
        <p14:creationId xmlns:p14="http://schemas.microsoft.com/office/powerpoint/2010/main" val="92404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448654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package" Target="../embeddings/Microsoft_Excel_Worksheet3.xlsx"/></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2.emf"/><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package" Target="../embeddings/Microsoft_Excel_Worksheet5.xlsx"/><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55.emf"/><Relationship Id="rId5" Type="http://schemas.openxmlformats.org/officeDocument/2006/relationships/image" Target="../media/image58.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3"/>
          <a:stretch>
            <a:fillRect/>
          </a:stretch>
        </p:blipFill>
        <p:spPr>
          <a:xfrm>
            <a:off x="2823692" y="4705875"/>
            <a:ext cx="4944656" cy="1165370"/>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4"/>
          <a:stretch>
            <a:fillRect/>
          </a:stretch>
        </p:blipFill>
        <p:spPr>
          <a:xfrm>
            <a:off x="2456601" y="1140007"/>
            <a:ext cx="5678839" cy="3319479"/>
          </a:xfrm>
          <a:prstGeom prst="rect">
            <a:avLst/>
          </a:prstGeom>
        </p:spPr>
      </p:pic>
      <p:sp>
        <p:nvSpPr>
          <p:cNvPr id="5" name="TextBox 4">
            <a:extLst>
              <a:ext uri="{FF2B5EF4-FFF2-40B4-BE49-F238E27FC236}">
                <a16:creationId xmlns:a16="http://schemas.microsoft.com/office/drawing/2014/main" id="{1660EC12-CF5A-2042-4464-B1734B0D387D}"/>
              </a:ext>
            </a:extLst>
          </p:cNvPr>
          <p:cNvSpPr txBox="1"/>
          <p:nvPr/>
        </p:nvSpPr>
        <p:spPr>
          <a:xfrm>
            <a:off x="8028908" y="3659351"/>
            <a:ext cx="4004059" cy="923330"/>
          </a:xfrm>
          <a:prstGeom prst="rect">
            <a:avLst/>
          </a:prstGeom>
          <a:noFill/>
        </p:spPr>
        <p:txBody>
          <a:bodyPr wrap="square" rtlCol="0">
            <a:spAutoFit/>
          </a:bodyPr>
          <a:lstStyle/>
          <a:p>
            <a:r>
              <a:rPr lang="en-US" dirty="0"/>
              <a:t>Visualizing QC data by </a:t>
            </a:r>
            <a:r>
              <a:rPr lang="en-US" b="1" dirty="0"/>
              <a:t>pairwise comparisons </a:t>
            </a:r>
            <a:r>
              <a:rPr lang="en-US" dirty="0"/>
              <a:t>can also be helpful for determining thresholds.</a:t>
            </a:r>
          </a:p>
        </p:txBody>
      </p:sp>
    </p:spTree>
    <p:extLst>
      <p:ext uri="{BB962C8B-B14F-4D97-AF65-F5344CB8AC3E}">
        <p14:creationId xmlns:p14="http://schemas.microsoft.com/office/powerpoint/2010/main" val="4273767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E87C-F4E9-43FE-63EC-F86B9591C57B}"/>
              </a:ext>
            </a:extLst>
          </p:cNvPr>
          <p:cNvSpPr>
            <a:spLocks noGrp="1"/>
          </p:cNvSpPr>
          <p:nvPr>
            <p:ph type="title"/>
          </p:nvPr>
        </p:nvSpPr>
        <p:spPr/>
        <p:txBody>
          <a:bodyPr/>
          <a:lstStyle/>
          <a:p>
            <a:endParaRPr lang="en-US" dirty="0"/>
          </a:p>
        </p:txBody>
      </p:sp>
      <p:sp>
        <p:nvSpPr>
          <p:cNvPr id="3" name="TextBox 2">
            <a:extLst>
              <a:ext uri="{FF2B5EF4-FFF2-40B4-BE49-F238E27FC236}">
                <a16:creationId xmlns:a16="http://schemas.microsoft.com/office/drawing/2014/main" id="{07131625-B2BC-CB68-25C0-8ADABDD9D956}"/>
              </a:ext>
            </a:extLst>
          </p:cNvPr>
          <p:cNvSpPr txBox="1"/>
          <p:nvPr/>
        </p:nvSpPr>
        <p:spPr>
          <a:xfrm>
            <a:off x="2796393" y="2495847"/>
            <a:ext cx="7557325" cy="584775"/>
          </a:xfrm>
          <a:prstGeom prst="rect">
            <a:avLst/>
          </a:prstGeom>
          <a:noFill/>
        </p:spPr>
        <p:txBody>
          <a:bodyPr wrap="none" rtlCol="0">
            <a:spAutoFit/>
          </a:bodyPr>
          <a:lstStyle/>
          <a:p>
            <a:r>
              <a:rPr lang="en-US" sz="3200" b="1" dirty="0"/>
              <a:t>Switch to Module 3 Interactive Code, Part 1</a:t>
            </a:r>
          </a:p>
        </p:txBody>
      </p:sp>
      <p:sp>
        <p:nvSpPr>
          <p:cNvPr id="4" name="TextBox 3">
            <a:extLst>
              <a:ext uri="{FF2B5EF4-FFF2-40B4-BE49-F238E27FC236}">
                <a16:creationId xmlns:a16="http://schemas.microsoft.com/office/drawing/2014/main" id="{32AD7A95-318B-F226-B8E8-7D9AEC243545}"/>
              </a:ext>
            </a:extLst>
          </p:cNvPr>
          <p:cNvSpPr txBox="1"/>
          <p:nvPr/>
        </p:nvSpPr>
        <p:spPr>
          <a:xfrm>
            <a:off x="5016745" y="1333414"/>
            <a:ext cx="2931508" cy="523220"/>
          </a:xfrm>
          <a:prstGeom prst="rect">
            <a:avLst/>
          </a:prstGeom>
          <a:noFill/>
        </p:spPr>
        <p:txBody>
          <a:bodyPr wrap="none" rtlCol="0">
            <a:spAutoFit/>
          </a:bodyPr>
          <a:lstStyle/>
          <a:p>
            <a:r>
              <a:rPr lang="en-US" sz="2800" i="1" dirty="0"/>
              <a:t>Now it’s your turn!</a:t>
            </a:r>
          </a:p>
        </p:txBody>
      </p:sp>
      <p:sp>
        <p:nvSpPr>
          <p:cNvPr id="5" name="TextBox 4">
            <a:extLst>
              <a:ext uri="{FF2B5EF4-FFF2-40B4-BE49-F238E27FC236}">
                <a16:creationId xmlns:a16="http://schemas.microsoft.com/office/drawing/2014/main" id="{85FF3315-5738-408B-CB72-60258F3B732B}"/>
              </a:ext>
            </a:extLst>
          </p:cNvPr>
          <p:cNvSpPr txBox="1"/>
          <p:nvPr/>
        </p:nvSpPr>
        <p:spPr>
          <a:xfrm>
            <a:off x="2730405" y="3593953"/>
            <a:ext cx="8012784" cy="646331"/>
          </a:xfrm>
          <a:prstGeom prst="rect">
            <a:avLst/>
          </a:prstGeom>
          <a:noFill/>
        </p:spPr>
        <p:txBody>
          <a:bodyPr wrap="square" rtlCol="0">
            <a:spAutoFit/>
          </a:bodyPr>
          <a:lstStyle/>
          <a:p>
            <a:r>
              <a:rPr lang="en-US" dirty="0"/>
              <a:t>Important Notes: for some parts in the pipeline, you need to set the </a:t>
            </a:r>
            <a:r>
              <a:rPr lang="en-US" b="1" dirty="0"/>
              <a:t>default assay (“RNA”) </a:t>
            </a:r>
            <a:r>
              <a:rPr lang="en-US" dirty="0"/>
              <a:t>and </a:t>
            </a:r>
            <a:r>
              <a:rPr lang="en-US" b="1" dirty="0"/>
              <a:t>default cell identify </a:t>
            </a:r>
            <a:r>
              <a:rPr lang="en-US" dirty="0"/>
              <a:t>(some metadata column) in the code.</a:t>
            </a:r>
          </a:p>
        </p:txBody>
      </p:sp>
      <p:sp>
        <p:nvSpPr>
          <p:cNvPr id="7" name="TextBox 6">
            <a:extLst>
              <a:ext uri="{FF2B5EF4-FFF2-40B4-BE49-F238E27FC236}">
                <a16:creationId xmlns:a16="http://schemas.microsoft.com/office/drawing/2014/main" id="{F41D13FF-A38D-E124-1F71-981C53B2A781}"/>
              </a:ext>
            </a:extLst>
          </p:cNvPr>
          <p:cNvSpPr txBox="1"/>
          <p:nvPr/>
        </p:nvSpPr>
        <p:spPr>
          <a:xfrm>
            <a:off x="3595541" y="4452082"/>
            <a:ext cx="3908195" cy="369332"/>
          </a:xfrm>
          <a:prstGeom prst="rect">
            <a:avLst/>
          </a:prstGeom>
          <a:noFill/>
        </p:spPr>
        <p:txBody>
          <a:bodyPr wrap="square">
            <a:spAutoFit/>
          </a:bodyPr>
          <a:lstStyle/>
          <a:p>
            <a:r>
              <a:rPr lang="en-US" dirty="0" err="1"/>
              <a:t>DefaultAssay</a:t>
            </a:r>
            <a:r>
              <a:rPr lang="en-US" dirty="0"/>
              <a:t>(</a:t>
            </a:r>
            <a:r>
              <a:rPr lang="en-US" dirty="0" err="1"/>
              <a:t>srat</a:t>
            </a:r>
            <a:r>
              <a:rPr lang="en-US" dirty="0"/>
              <a:t>) &lt;- "RNA"</a:t>
            </a:r>
          </a:p>
        </p:txBody>
      </p:sp>
      <p:sp>
        <p:nvSpPr>
          <p:cNvPr id="9" name="TextBox 8">
            <a:extLst>
              <a:ext uri="{FF2B5EF4-FFF2-40B4-BE49-F238E27FC236}">
                <a16:creationId xmlns:a16="http://schemas.microsoft.com/office/drawing/2014/main" id="{12DE1344-CD29-67A0-A3CE-555B30BA67C1}"/>
              </a:ext>
            </a:extLst>
          </p:cNvPr>
          <p:cNvSpPr txBox="1"/>
          <p:nvPr/>
        </p:nvSpPr>
        <p:spPr>
          <a:xfrm>
            <a:off x="3595541" y="4928295"/>
            <a:ext cx="4134439" cy="369332"/>
          </a:xfrm>
          <a:prstGeom prst="rect">
            <a:avLst/>
          </a:prstGeom>
          <a:noFill/>
        </p:spPr>
        <p:txBody>
          <a:bodyPr wrap="square">
            <a:spAutoFit/>
          </a:bodyPr>
          <a:lstStyle/>
          <a:p>
            <a:r>
              <a:rPr lang="en-US" dirty="0"/>
              <a:t>Idents(sub) = </a:t>
            </a:r>
            <a:r>
              <a:rPr lang="en-US" dirty="0" err="1"/>
              <a:t>srat@meta.data$cell_type</a:t>
            </a:r>
            <a:endParaRPr lang="en-US" dirty="0"/>
          </a:p>
        </p:txBody>
      </p:sp>
    </p:spTree>
    <p:extLst>
      <p:ext uri="{BB962C8B-B14F-4D97-AF65-F5344CB8AC3E}">
        <p14:creationId xmlns:p14="http://schemas.microsoft.com/office/powerpoint/2010/main" val="248010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een and blue bars&#10;&#10;Description automatically generated">
            <a:extLst>
              <a:ext uri="{FF2B5EF4-FFF2-40B4-BE49-F238E27FC236}">
                <a16:creationId xmlns:a16="http://schemas.microsoft.com/office/drawing/2014/main" id="{10A8DDAB-968F-75DA-D747-65F69C7BB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036" y="2272201"/>
            <a:ext cx="6400813" cy="1828804"/>
          </a:xfrm>
          <a:prstGeom prst="rect">
            <a:avLst/>
          </a:prstGeom>
        </p:spPr>
      </p:pic>
      <p:pic>
        <p:nvPicPr>
          <p:cNvPr id="11" name="Picture 10" descr="A graph of a number of cells&#10;&#10;Description automatically generated with medium confidence">
            <a:extLst>
              <a:ext uri="{FF2B5EF4-FFF2-40B4-BE49-F238E27FC236}">
                <a16:creationId xmlns:a16="http://schemas.microsoft.com/office/drawing/2014/main" id="{A88A11C9-BE18-6E5F-1D75-C25CB59BF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15" y="4696569"/>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5"/>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6"/>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966753" y="1215025"/>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7"/>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931737"/>
            <a:ext cx="1734532" cy="38805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3" y="630228"/>
            <a:ext cx="1741948" cy="170657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321173"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Finding Variable Features (Genes)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456CE60-F6AC-ED13-7CC5-1F47E5E2A9B9}"/>
              </a:ext>
            </a:extLst>
          </p:cNvPr>
          <p:cNvGrpSpPr/>
          <p:nvPr/>
        </p:nvGrpSpPr>
        <p:grpSpPr>
          <a:xfrm>
            <a:off x="1" y="658033"/>
            <a:ext cx="1721934"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21000"/>
              <a:ext cx="2169649" cy="393700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798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grpSp>
        <p:nvGrpSpPr>
          <p:cNvPr id="5" name="Group 4">
            <a:extLst>
              <a:ext uri="{FF2B5EF4-FFF2-40B4-BE49-F238E27FC236}">
                <a16:creationId xmlns:a16="http://schemas.microsoft.com/office/drawing/2014/main" id="{F3C74F80-1CD1-01AD-A988-CA16A6CCDE3E}"/>
              </a:ext>
            </a:extLst>
          </p:cNvPr>
          <p:cNvGrpSpPr/>
          <p:nvPr/>
        </p:nvGrpSpPr>
        <p:grpSpPr>
          <a:xfrm>
            <a:off x="1" y="658033"/>
            <a:ext cx="1734532"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31736"/>
              <a:ext cx="2169649" cy="39262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8924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1975524" y="812461"/>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2062234" y="2832555"/>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81783" y="2832555"/>
            <a:ext cx="4674499" cy="3533496"/>
          </a:xfrm>
          <a:prstGeom prst="rect">
            <a:avLst/>
          </a:prstGeom>
        </p:spPr>
      </p:pic>
      <p:sp>
        <p:nvSpPr>
          <p:cNvPr id="8" name="TextBox 7">
            <a:extLst>
              <a:ext uri="{FF2B5EF4-FFF2-40B4-BE49-F238E27FC236}">
                <a16:creationId xmlns:a16="http://schemas.microsoft.com/office/drawing/2014/main" id="{A41254C3-B331-56BD-720B-AD5FD5B07EE4}"/>
              </a:ext>
            </a:extLst>
          </p:cNvPr>
          <p:cNvSpPr txBox="1"/>
          <p:nvPr/>
        </p:nvSpPr>
        <p:spPr>
          <a:xfrm>
            <a:off x="2892670" y="2075685"/>
            <a:ext cx="8863612" cy="646331"/>
          </a:xfrm>
          <a:prstGeom prst="rect">
            <a:avLst/>
          </a:prstGeom>
          <a:noFill/>
        </p:spPr>
        <p:txBody>
          <a:bodyPr wrap="square" rtlCol="0">
            <a:spAutoFit/>
          </a:bodyPr>
          <a:lstStyle/>
          <a:p>
            <a:r>
              <a:rPr lang="en-US" dirty="0"/>
              <a:t>Before we start compressing dimensions, we want to first </a:t>
            </a:r>
            <a:r>
              <a:rPr lang="en-US" b="1" dirty="0"/>
              <a:t>select</a:t>
            </a:r>
            <a:r>
              <a:rPr lang="en-US" dirty="0"/>
              <a:t> the best features (genes) for </a:t>
            </a:r>
            <a:r>
              <a:rPr lang="en-US" b="1" dirty="0"/>
              <a:t>optimal compression</a:t>
            </a:r>
            <a:r>
              <a:rPr lang="en-US" dirty="0"/>
              <a:t>.</a:t>
            </a:r>
          </a:p>
        </p:txBody>
      </p:sp>
    </p:spTree>
    <p:extLst>
      <p:ext uri="{BB962C8B-B14F-4D97-AF65-F5344CB8AC3E}">
        <p14:creationId xmlns:p14="http://schemas.microsoft.com/office/powerpoint/2010/main" val="190570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Description automatically generated">
            <a:extLst>
              <a:ext uri="{FF2B5EF4-FFF2-40B4-BE49-F238E27FC236}">
                <a16:creationId xmlns:a16="http://schemas.microsoft.com/office/drawing/2014/main" id="{032464E9-6642-0CC4-1161-A24CF1BD0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40" y="4974090"/>
            <a:ext cx="6400813" cy="1828804"/>
          </a:xfrm>
          <a:prstGeom prst="rect">
            <a:avLst/>
          </a:prstGeom>
        </p:spPr>
      </p:pic>
      <p:pic>
        <p:nvPicPr>
          <p:cNvPr id="11" name="Picture 10" descr="A graph of a bar chart&#10;&#10;Description automatically generated with medium confidence">
            <a:extLst>
              <a:ext uri="{FF2B5EF4-FFF2-40B4-BE49-F238E27FC236}">
                <a16:creationId xmlns:a16="http://schemas.microsoft.com/office/drawing/2014/main" id="{CF3E8218-C54F-6A95-3AE3-46C7C116A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697" y="2697577"/>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Scaling Data</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5"/>
          <a:srcRect l="-1151"/>
          <a:stretch/>
        </p:blipFill>
        <p:spPr>
          <a:xfrm>
            <a:off x="2049025" y="1057272"/>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5355523"/>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6"/>
          <a:srcRect l="381" r="4620"/>
          <a:stretch/>
        </p:blipFill>
        <p:spPr>
          <a:xfrm>
            <a:off x="8495076" y="3920320"/>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01425" y="1866580"/>
            <a:ext cx="8709473" cy="830997"/>
          </a:xfrm>
          <a:prstGeom prst="rect">
            <a:avLst/>
          </a:prstGeom>
          <a:noFill/>
        </p:spPr>
        <p:txBody>
          <a:bodyPr wrap="square">
            <a:spAutoFit/>
          </a:bodyPr>
          <a:lstStyle/>
          <a:p>
            <a:pPr marL="342900" indent="-342900">
              <a:buAutoNum type="arabicPeriod"/>
            </a:pPr>
            <a:r>
              <a:rPr lang="en-US" sz="1600" b="1" dirty="0"/>
              <a:t>C</a:t>
            </a:r>
            <a:r>
              <a:rPr lang="en-US" sz="1600" b="1" i="0" dirty="0">
                <a:effectLst/>
              </a:rPr>
              <a:t>enters</a:t>
            </a:r>
            <a:r>
              <a:rPr lang="en-US" sz="1600" b="0" i="0" dirty="0">
                <a:effectLst/>
              </a:rPr>
              <a:t> gene expression by </a:t>
            </a:r>
            <a:r>
              <a:rPr lang="en-US" sz="1600" b="0" i="1" u="sng" dirty="0">
                <a:effectLst/>
              </a:rPr>
              <a:t>subtracting the average</a:t>
            </a:r>
            <a:r>
              <a:rPr lang="en-US" sz="1600" b="0" i="1" dirty="0">
                <a:effectLst/>
              </a:rPr>
              <a:t> </a:t>
            </a:r>
            <a:r>
              <a:rPr lang="en-US" sz="1600" b="0" i="0" dirty="0">
                <a:effectLst/>
              </a:rPr>
              <a:t>expression for that gene. </a:t>
            </a:r>
          </a:p>
          <a:p>
            <a:pPr marL="342900" indent="-342900">
              <a:buAutoNum type="arabicPeriod"/>
            </a:pPr>
            <a:r>
              <a:rPr lang="en-US" sz="1600" b="1" dirty="0"/>
              <a:t>S</a:t>
            </a:r>
            <a:r>
              <a:rPr lang="en-US" sz="1600" b="1" i="0" dirty="0">
                <a:effectLst/>
              </a:rPr>
              <a:t>cale</a:t>
            </a:r>
            <a:r>
              <a:rPr lang="en-US" sz="1600" b="1" dirty="0"/>
              <a:t>s </a:t>
            </a:r>
            <a:r>
              <a:rPr lang="en-US" sz="1600" b="1" i="0" dirty="0">
                <a:effectLst/>
              </a:rPr>
              <a:t>expression</a:t>
            </a:r>
            <a:r>
              <a:rPr lang="en-US" sz="1600" b="0" i="0" dirty="0">
                <a:effectLst/>
              </a:rPr>
              <a:t> for each gene by </a:t>
            </a:r>
            <a:r>
              <a:rPr lang="en-US" sz="1600" b="0" i="1" u="sng" dirty="0">
                <a:effectLst/>
              </a:rPr>
              <a:t>dividing the centered gene expression </a:t>
            </a:r>
            <a:r>
              <a:rPr lang="en-US" sz="1600" b="0" i="0" dirty="0">
                <a:effectLst/>
              </a:rPr>
              <a:t>by their </a:t>
            </a:r>
            <a:r>
              <a:rPr lang="en-US" sz="1600" b="0" i="1" u="sng" dirty="0">
                <a:effectLst/>
              </a:rPr>
              <a:t>standard deviations</a:t>
            </a:r>
            <a:r>
              <a:rPr lang="en-US" sz="1600" b="0" i="0" dirty="0">
                <a:effectLst/>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726536"/>
            <a:ext cx="8365432" cy="369332"/>
          </a:xfrm>
          <a:prstGeom prst="rect">
            <a:avLst/>
          </a:prstGeom>
          <a:noFill/>
        </p:spPr>
        <p:txBody>
          <a:bodyPr wrap="none" rtlCol="0">
            <a:spAutoFit/>
          </a:bodyPr>
          <a:lstStyle/>
          <a:p>
            <a:r>
              <a:rPr lang="en-US" dirty="0"/>
              <a:t>Gene expression is scaled (z-scored for each gene) to compare expression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4947461" y="4581163"/>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5457788"/>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37663" y="629173"/>
            <a:ext cx="1761949"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490516"/>
              <a:ext cx="2067333" cy="338398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44136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3356243" y="2250175"/>
            <a:ext cx="2969143" cy="2560390"/>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453449" y="693281"/>
            <a:ext cx="3188580" cy="2693058"/>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7"/>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1985180" y="4985519"/>
            <a:ext cx="6093591"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 &amp;</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0"/>
            <a:ext cx="1762812"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04577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1"/>
            <a:ext cx="1724750" cy="6237296"/>
            <a:chOff x="0" y="621251"/>
            <a:chExt cx="2205213" cy="6237296"/>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1"/>
              <a:ext cx="2114569" cy="30363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55312" y="1590885"/>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00869"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1706977"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506012"/>
              <a:ext cx="2154333" cy="23481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2981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6"/>
            <a:chOff x="-10152" y="648093"/>
            <a:chExt cx="2164485" cy="6206116"/>
          </a:xfrm>
        </p:grpSpPr>
        <p:sp>
          <p:nvSpPr>
            <p:cNvPr id="4" name="Rectangle 3">
              <a:extLst>
                <a:ext uri="{FF2B5EF4-FFF2-40B4-BE49-F238E27FC236}">
                  <a16:creationId xmlns:a16="http://schemas.microsoft.com/office/drawing/2014/main" id="{2ACF68E3-021B-0583-726E-CD7EACC0D44D}"/>
                </a:ext>
              </a:extLst>
            </p:cNvPr>
            <p:cNvSpPr/>
            <p:nvPr/>
          </p:nvSpPr>
          <p:spPr>
            <a:xfrm>
              <a:off x="0" y="5109329"/>
              <a:ext cx="2154333" cy="174488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5588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755050" y="667145"/>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05494" y="2676034"/>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0" y="1575631"/>
            <a:ext cx="3924300" cy="523220"/>
          </a:xfrm>
          <a:prstGeom prst="rect">
            <a:avLst/>
          </a:prstGeom>
          <a:noFill/>
        </p:spPr>
        <p:txBody>
          <a:bodyPr wrap="square" rtlCol="0">
            <a:spAutoFit/>
          </a:bodyPr>
          <a:lstStyle/>
          <a:p>
            <a:r>
              <a:rPr lang="en-US" sz="1400" i="1" dirty="0"/>
              <a:t>Note: clustering and non-linear dimension reduction must be </a:t>
            </a:r>
            <a:r>
              <a:rPr lang="en-US" sz="1400" b="1" i="1" dirty="0"/>
              <a:t>repeated</a:t>
            </a:r>
            <a:r>
              <a:rPr lang="en-US" sz="1400" i="1" dirty="0"/>
              <a:t> after integration.</a:t>
            </a:r>
          </a:p>
        </p:txBody>
      </p:sp>
    </p:spTree>
    <p:extLst>
      <p:ext uri="{BB962C8B-B14F-4D97-AF65-F5344CB8AC3E}">
        <p14:creationId xmlns:p14="http://schemas.microsoft.com/office/powerpoint/2010/main" val="327184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5418" y="4611629"/>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5418" y="382848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5418" y="2915687"/>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a:t>
            </a:r>
            <a:r>
              <a:rPr lang="en-US" sz="2000" i="1" dirty="0"/>
              <a:t>regress confounders</a:t>
            </a:r>
            <a:r>
              <a:rPr lang="en-US" sz="2000" dirty="0"/>
              <a:t>).</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418386"/>
            <a:ext cx="2451199" cy="400110"/>
          </a:xfrm>
          <a:prstGeom prst="rect">
            <a:avLst/>
          </a:prstGeom>
          <a:noFill/>
        </p:spPr>
        <p:txBody>
          <a:bodyPr wrap="square">
            <a:spAutoFit/>
          </a:bodyPr>
          <a:lstStyle/>
          <a:p>
            <a:r>
              <a:rPr lang="en-US" sz="2000" dirty="0"/>
              <a:t>Identify cell clusters.</a:t>
            </a:r>
          </a:p>
        </p:txBody>
      </p:sp>
      <p:sp>
        <p:nvSpPr>
          <p:cNvPr id="10" name="Rectangle 9">
            <a:extLst>
              <a:ext uri="{FF2B5EF4-FFF2-40B4-BE49-F238E27FC236}">
                <a16:creationId xmlns:a16="http://schemas.microsoft.com/office/drawing/2014/main" id="{340E3D1B-9D94-AB36-0156-5BDA441C0783}"/>
              </a:ext>
            </a:extLst>
          </p:cNvPr>
          <p:cNvSpPr/>
          <p:nvPr/>
        </p:nvSpPr>
        <p:spPr>
          <a:xfrm>
            <a:off x="94268" y="2337847"/>
            <a:ext cx="5577391" cy="6609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3EF106-AFBE-2AD9-4F82-3788F232515E}"/>
              </a:ext>
            </a:extLst>
          </p:cNvPr>
          <p:cNvSpPr/>
          <p:nvPr/>
        </p:nvSpPr>
        <p:spPr>
          <a:xfrm>
            <a:off x="94268" y="3654337"/>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85A9E7-EDDB-00C8-8FE9-A707A8A64560}"/>
              </a:ext>
            </a:extLst>
          </p:cNvPr>
          <p:cNvSpPr/>
          <p:nvPr/>
        </p:nvSpPr>
        <p:spPr>
          <a:xfrm>
            <a:off x="94268" y="6015805"/>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dimensionality)</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234146" y="1429294"/>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1803428"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863472"/>
              <a:ext cx="2099751" cy="9945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6525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90600" y="1158929"/>
            <a:ext cx="6810800" cy="12460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811171" y="2372936"/>
            <a:ext cx="4485176" cy="3866531"/>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435773" y="3519035"/>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435773" y="3338035"/>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435773" y="3980591"/>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colored shapes&#10;&#10;Description automatically generated with medium confidence">
            <a:extLst>
              <a:ext uri="{FF2B5EF4-FFF2-40B4-BE49-F238E27FC236}">
                <a16:creationId xmlns:a16="http://schemas.microsoft.com/office/drawing/2014/main" id="{92CA9FF0-2477-D972-6685-83C1D48774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888460"/>
            <a:ext cx="2286000" cy="2286000"/>
          </a:xfrm>
          <a:prstGeom prst="rect">
            <a:avLst/>
          </a:prstGeom>
        </p:spPr>
      </p:pic>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16" name="Picture 15" descr="A diagram of a number of colored spots&#10;&#10;Description automatically generated with medium confidence">
            <a:extLst>
              <a:ext uri="{FF2B5EF4-FFF2-40B4-BE49-F238E27FC236}">
                <a16:creationId xmlns:a16="http://schemas.microsoft.com/office/drawing/2014/main" id="{7638E662-ABBC-60AB-76F9-EA31395449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7497" y="888460"/>
            <a:ext cx="2286000" cy="2286000"/>
          </a:xfrm>
          <a:prstGeom prst="rect">
            <a:avLst/>
          </a:prstGeom>
        </p:spPr>
      </p:pic>
      <p:pic>
        <p:nvPicPr>
          <p:cNvPr id="20" name="Picture 19" descr="A graph of a number of colored objects&#10;&#10;Description automatically generated with medium confidence">
            <a:extLst>
              <a:ext uri="{FF2B5EF4-FFF2-40B4-BE49-F238E27FC236}">
                <a16:creationId xmlns:a16="http://schemas.microsoft.com/office/drawing/2014/main" id="{2842FE48-AAEC-0C2E-9686-0CC166F9545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888460"/>
            <a:ext cx="2286000" cy="2286000"/>
          </a:xfrm>
          <a:prstGeom prst="rect">
            <a:avLst/>
          </a:prstGeom>
        </p:spPr>
      </p:pic>
      <p:pic>
        <p:nvPicPr>
          <p:cNvPr id="22" name="Picture 21" descr="A graph of colored shapes&#10;&#10;Description automatically generated with medium confidence">
            <a:extLst>
              <a:ext uri="{FF2B5EF4-FFF2-40B4-BE49-F238E27FC236}">
                <a16:creationId xmlns:a16="http://schemas.microsoft.com/office/drawing/2014/main" id="{FB85BB2F-BD9E-2C92-B049-489D78C456B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888460"/>
            <a:ext cx="2286000" cy="2286000"/>
          </a:xfrm>
          <a:prstGeom prst="rect">
            <a:avLst/>
          </a:prstGeom>
        </p:spPr>
      </p:pic>
      <p:pic>
        <p:nvPicPr>
          <p:cNvPr id="24" name="Picture 23" descr="A graph of colored dots&#10;&#10;Description automatically generated with medium confidence">
            <a:extLst>
              <a:ext uri="{FF2B5EF4-FFF2-40B4-BE49-F238E27FC236}">
                <a16:creationId xmlns:a16="http://schemas.microsoft.com/office/drawing/2014/main" id="{1C6C9741-435F-729E-11E2-494D9B9132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8203" y="888460"/>
            <a:ext cx="2286000" cy="2286000"/>
          </a:xfrm>
          <a:prstGeom prst="rect">
            <a:avLst/>
          </a:prstGeom>
        </p:spPr>
      </p:pic>
      <p:pic>
        <p:nvPicPr>
          <p:cNvPr id="26" name="Picture 25" descr="A graph of colored spots&#10;&#10;Description automatically generated with medium confidence">
            <a:extLst>
              <a:ext uri="{FF2B5EF4-FFF2-40B4-BE49-F238E27FC236}">
                <a16:creationId xmlns:a16="http://schemas.microsoft.com/office/drawing/2014/main" id="{FDB1BEE2-7E45-5E3D-CC58-00EA4B4D4A6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2897" y="3684599"/>
            <a:ext cx="2286000" cy="2286000"/>
          </a:xfrm>
          <a:prstGeom prst="rect">
            <a:avLst/>
          </a:prstGeom>
        </p:spPr>
      </p:pic>
      <p:pic>
        <p:nvPicPr>
          <p:cNvPr id="28" name="Picture 27" descr="A graph with numbers and colors&#10;&#10;Description automatically generated with medium confidence">
            <a:extLst>
              <a:ext uri="{FF2B5EF4-FFF2-40B4-BE49-F238E27FC236}">
                <a16:creationId xmlns:a16="http://schemas.microsoft.com/office/drawing/2014/main" id="{A859E7AE-A6CA-C92C-8A27-8CAEBFAAD8B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3684599"/>
            <a:ext cx="2286000" cy="2286000"/>
          </a:xfrm>
          <a:prstGeom prst="rect">
            <a:avLst/>
          </a:prstGeom>
        </p:spPr>
      </p:pic>
      <p:pic>
        <p:nvPicPr>
          <p:cNvPr id="30" name="Picture 29" descr="A graph of numbers and colors&#10;&#10;Description automatically generated with medium confidence">
            <a:extLst>
              <a:ext uri="{FF2B5EF4-FFF2-40B4-BE49-F238E27FC236}">
                <a16:creationId xmlns:a16="http://schemas.microsoft.com/office/drawing/2014/main" id="{EB36EB9A-3325-D361-B423-94EEF0ECE1E8}"/>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3684599"/>
            <a:ext cx="2286000" cy="2286000"/>
          </a:xfrm>
          <a:prstGeom prst="rect">
            <a:avLst/>
          </a:prstGeom>
        </p:spPr>
      </p:pic>
      <p:pic>
        <p:nvPicPr>
          <p:cNvPr id="32" name="Picture 31" descr="A diagram of numbers and colors&#10;&#10;Description automatically generated">
            <a:extLst>
              <a:ext uri="{FF2B5EF4-FFF2-40B4-BE49-F238E27FC236}">
                <a16:creationId xmlns:a16="http://schemas.microsoft.com/office/drawing/2014/main" id="{C854542A-A4D8-611F-CE87-7B5F248F050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3684599"/>
            <a:ext cx="2286000" cy="2286000"/>
          </a:xfrm>
          <a:prstGeom prst="rect">
            <a:avLst/>
          </a:prstGeom>
        </p:spPr>
      </p:pic>
      <p:pic>
        <p:nvPicPr>
          <p:cNvPr id="34" name="Picture 33" descr="A diagram of numbers and points&#10;&#10;Description automatically generated">
            <a:extLst>
              <a:ext uri="{FF2B5EF4-FFF2-40B4-BE49-F238E27FC236}">
                <a16:creationId xmlns:a16="http://schemas.microsoft.com/office/drawing/2014/main" id="{E8F8B2E4-8ED2-795D-FCBC-013EC0ED85C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80600" y="3684599"/>
            <a:ext cx="2286000" cy="2286000"/>
          </a:xfrm>
          <a:prstGeom prst="rect">
            <a:avLst/>
          </a:prstGeom>
        </p:spPr>
      </p:pic>
    </p:spTree>
    <p:extLst>
      <p:ext uri="{BB962C8B-B14F-4D97-AF65-F5344CB8AC3E}">
        <p14:creationId xmlns:p14="http://schemas.microsoft.com/office/powerpoint/2010/main" val="316797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4" name="Picture 3" descr="A diagram of a number and a number&#10;&#10;Description automatically generated with medium confidence">
            <a:extLst>
              <a:ext uri="{FF2B5EF4-FFF2-40B4-BE49-F238E27FC236}">
                <a16:creationId xmlns:a16="http://schemas.microsoft.com/office/drawing/2014/main" id="{7E3684E4-131D-C1F1-0192-A6576A95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6" y="1171370"/>
            <a:ext cx="2286000" cy="2286000"/>
          </a:xfrm>
          <a:prstGeom prst="rect">
            <a:avLst/>
          </a:prstGeom>
        </p:spPr>
      </p:pic>
      <p:pic>
        <p:nvPicPr>
          <p:cNvPr id="6" name="Picture 5" descr="A diagram of a number of colored dots&#10;&#10;Description automatically generated with medium confidence">
            <a:extLst>
              <a:ext uri="{FF2B5EF4-FFF2-40B4-BE49-F238E27FC236}">
                <a16:creationId xmlns:a16="http://schemas.microsoft.com/office/drawing/2014/main" id="{B670068E-DFF5-FC62-05AC-FD8A5A966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9" y="1171370"/>
            <a:ext cx="2286000" cy="2286000"/>
          </a:xfrm>
          <a:prstGeom prst="rect">
            <a:avLst/>
          </a:prstGeom>
        </p:spPr>
      </p:pic>
      <p:pic>
        <p:nvPicPr>
          <p:cNvPr id="8" name="Picture 7" descr="A graph with numbers and colored spots&#10;&#10;Description automatically generated with medium confidence">
            <a:extLst>
              <a:ext uri="{FF2B5EF4-FFF2-40B4-BE49-F238E27FC236}">
                <a16:creationId xmlns:a16="http://schemas.microsoft.com/office/drawing/2014/main" id="{46797B20-1B5A-29FE-5405-057040055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097" y="1171370"/>
            <a:ext cx="2286000" cy="2286000"/>
          </a:xfrm>
          <a:prstGeom prst="rect">
            <a:avLst/>
          </a:prstGeom>
        </p:spPr>
      </p:pic>
      <p:pic>
        <p:nvPicPr>
          <p:cNvPr id="10" name="Picture 9" descr="A graph of numbers and colors&#10;&#10;Description automatically generated with medium confidence">
            <a:extLst>
              <a:ext uri="{FF2B5EF4-FFF2-40B4-BE49-F238E27FC236}">
                <a16:creationId xmlns:a16="http://schemas.microsoft.com/office/drawing/2014/main" id="{E3A6FC72-A891-9212-55D2-A2A0C7D06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897" y="1171370"/>
            <a:ext cx="2286000" cy="2286000"/>
          </a:xfrm>
          <a:prstGeom prst="rect">
            <a:avLst/>
          </a:prstGeom>
        </p:spPr>
      </p:pic>
      <p:pic>
        <p:nvPicPr>
          <p:cNvPr id="12" name="Picture 11" descr="A graph of numbers and colors&#10;&#10;Description automatically generated with medium confidence">
            <a:extLst>
              <a:ext uri="{FF2B5EF4-FFF2-40B4-BE49-F238E27FC236}">
                <a16:creationId xmlns:a16="http://schemas.microsoft.com/office/drawing/2014/main" id="{F78384BA-3CC9-ABCE-3D12-6ED989029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306" y="3568171"/>
            <a:ext cx="2286000" cy="2286000"/>
          </a:xfrm>
          <a:prstGeom prst="rect">
            <a:avLst/>
          </a:prstGeom>
        </p:spPr>
      </p:pic>
      <p:pic>
        <p:nvPicPr>
          <p:cNvPr id="14" name="Picture 13" descr="A graph with colorful spots and numbers&#10;&#10;Description automatically generated">
            <a:extLst>
              <a:ext uri="{FF2B5EF4-FFF2-40B4-BE49-F238E27FC236}">
                <a16:creationId xmlns:a16="http://schemas.microsoft.com/office/drawing/2014/main" id="{23047452-DEFF-CAE6-BC67-392CA9EE97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999" y="3568171"/>
            <a:ext cx="2286000" cy="2286000"/>
          </a:xfrm>
          <a:prstGeom prst="rect">
            <a:avLst/>
          </a:prstGeom>
        </p:spPr>
      </p:pic>
      <p:pic>
        <p:nvPicPr>
          <p:cNvPr id="17" name="Picture 16" descr="A graph with different colored shapes&#10;&#10;Description automatically generated with medium confidence">
            <a:extLst>
              <a:ext uri="{FF2B5EF4-FFF2-40B4-BE49-F238E27FC236}">
                <a16:creationId xmlns:a16="http://schemas.microsoft.com/office/drawing/2014/main" id="{69AC3CB6-2487-6745-F2FF-E2EDCF335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9097" y="3568171"/>
            <a:ext cx="2286000" cy="2286000"/>
          </a:xfrm>
          <a:prstGeom prst="rect">
            <a:avLst/>
          </a:prstGeom>
        </p:spPr>
      </p:pic>
      <p:pic>
        <p:nvPicPr>
          <p:cNvPr id="21" name="Picture 20" descr="A graph with numbers and colored spots&#10;&#10;Description automatically generated">
            <a:extLst>
              <a:ext uri="{FF2B5EF4-FFF2-40B4-BE49-F238E27FC236}">
                <a16:creationId xmlns:a16="http://schemas.microsoft.com/office/drawing/2014/main" id="{5D80A70B-9DED-AD2C-BFE3-CFC9382ED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897" y="3568171"/>
            <a:ext cx="2286000" cy="2286000"/>
          </a:xfrm>
          <a:prstGeom prst="rect">
            <a:avLst/>
          </a:prstGeom>
        </p:spPr>
      </p:pic>
    </p:spTree>
    <p:extLst>
      <p:ext uri="{BB962C8B-B14F-4D97-AF65-F5344CB8AC3E}">
        <p14:creationId xmlns:p14="http://schemas.microsoft.com/office/powerpoint/2010/main" val="89341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632050" cy="369332"/>
          </a:xfrm>
          <a:prstGeom prst="rect">
            <a:avLst/>
          </a:prstGeom>
          <a:noFill/>
        </p:spPr>
        <p:txBody>
          <a:bodyPr wrap="none" rtlCol="0">
            <a:spAutoFit/>
          </a:bodyPr>
          <a:lstStyle/>
          <a:p>
            <a:r>
              <a:rPr lang="en-US" b="1"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919781" cy="1477328"/>
          </a:xfrm>
          <a:prstGeom prst="rect">
            <a:avLst/>
          </a:prstGeom>
          <a:noFill/>
        </p:spPr>
        <p:txBody>
          <a:bodyPr wrap="square" rtlCol="0">
            <a:spAutoFit/>
          </a:bodyPr>
          <a:lstStyle/>
          <a:p>
            <a:r>
              <a:rPr lang="en-US" u="sng" dirty="0"/>
              <a:t>Simple Reasons:</a:t>
            </a:r>
          </a:p>
          <a:p>
            <a:pPr marL="342900" indent="-342900">
              <a:buAutoNum type="arabicPeriod"/>
            </a:pPr>
            <a:r>
              <a:rPr lang="en-US" dirty="0"/>
              <a:t>We visualize the data in </a:t>
            </a:r>
            <a:r>
              <a:rPr lang="en-US" b="1" dirty="0"/>
              <a:t>2 dimensions</a:t>
            </a:r>
            <a:r>
              <a:rPr lang="en-US" dirty="0"/>
              <a:t>.</a:t>
            </a:r>
          </a:p>
          <a:p>
            <a:pPr marL="342900" indent="-342900">
              <a:buAutoNum type="arabicPeriod"/>
            </a:pPr>
            <a:r>
              <a:rPr lang="en-US" dirty="0"/>
              <a:t>Speeds up clustering analysis.</a:t>
            </a:r>
          </a:p>
          <a:p>
            <a:pPr marL="342900" indent="-342900">
              <a:buAutoNum type="arabicPeriod"/>
            </a:pPr>
            <a:r>
              <a:rPr lang="en-US" dirty="0"/>
              <a:t>Some analysis techniques only work in low dimensional space (t-SNE).</a:t>
            </a:r>
          </a:p>
        </p:txBody>
      </p:sp>
      <p:grpSp>
        <p:nvGrpSpPr>
          <p:cNvPr id="4" name="Group 3">
            <a:extLst>
              <a:ext uri="{FF2B5EF4-FFF2-40B4-BE49-F238E27FC236}">
                <a16:creationId xmlns:a16="http://schemas.microsoft.com/office/drawing/2014/main" id="{6BEB8D4A-8600-07ED-75F9-7A00990DD5DE}"/>
              </a:ext>
            </a:extLst>
          </p:cNvPr>
          <p:cNvGrpSpPr/>
          <p:nvPr/>
        </p:nvGrpSpPr>
        <p:grpSpPr>
          <a:xfrm>
            <a:off x="1997762" y="2408776"/>
            <a:ext cx="9858323" cy="3681050"/>
            <a:chOff x="1997762" y="2408776"/>
            <a:chExt cx="9858323" cy="3681050"/>
          </a:xfrm>
        </p:grpSpPr>
        <p:sp>
          <p:nvSpPr>
            <p:cNvPr id="9" name="TextBox 8">
              <a:extLst>
                <a:ext uri="{FF2B5EF4-FFF2-40B4-BE49-F238E27FC236}">
                  <a16:creationId xmlns:a16="http://schemas.microsoft.com/office/drawing/2014/main" id="{BA605DB2-21FE-CAF1-ED92-58E94665BC77}"/>
                </a:ext>
              </a:extLst>
            </p:cNvPr>
            <p:cNvSpPr txBox="1"/>
            <p:nvPr/>
          </p:nvSpPr>
          <p:spPr>
            <a:xfrm>
              <a:off x="2481646" y="2847816"/>
              <a:ext cx="7982105" cy="646331"/>
            </a:xfrm>
            <a:prstGeom prst="rect">
              <a:avLst/>
            </a:prstGeom>
            <a:noFill/>
          </p:spPr>
          <p:txBody>
            <a:bodyPr wrap="square">
              <a:spAutoFit/>
            </a:bodyPr>
            <a:lstStyle/>
            <a:p>
              <a:r>
                <a:rPr lang="en-US" b="1" dirty="0"/>
                <a:t>Curse of Dimensionality</a:t>
              </a:r>
              <a:r>
                <a:rPr lang="en-US" dirty="0"/>
                <a:t>: number of datapoints is small (sparse)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2327700"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2312350"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702430"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671420"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532390" y="39915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3237148"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954909"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611264"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896BDB1-5BE6-4EA2-E515-66CCF8852990}"/>
              </a:ext>
            </a:extLst>
          </p:cNvPr>
          <p:cNvGrpSpPr>
            <a:grpSpLocks noChangeAspect="1"/>
          </p:cNvGrpSpPr>
          <p:nvPr/>
        </p:nvGrpSpPr>
        <p:grpSpPr>
          <a:xfrm>
            <a:off x="218742" y="810125"/>
            <a:ext cx="7325058" cy="1699532"/>
            <a:chOff x="434780" y="1103624"/>
            <a:chExt cx="6796771" cy="1576962"/>
          </a:xfrm>
        </p:grpSpPr>
        <p:pic>
          <p:nvPicPr>
            <p:cNvPr id="4" name="Picture 3">
              <a:extLst>
                <a:ext uri="{FF2B5EF4-FFF2-40B4-BE49-F238E27FC236}">
                  <a16:creationId xmlns:a16="http://schemas.microsoft.com/office/drawing/2014/main" id="{D13F34B3-F82C-1FB6-211C-E1170695862F}"/>
                </a:ext>
              </a:extLst>
            </p:cNvPr>
            <p:cNvPicPr>
              <a:picLocks noChangeAspect="1"/>
            </p:cNvPicPr>
            <p:nvPr/>
          </p:nvPicPr>
          <p:blipFill>
            <a:blip r:embed="rId2"/>
            <a:stretch>
              <a:fillRect/>
            </a:stretch>
          </p:blipFill>
          <p:spPr>
            <a:xfrm>
              <a:off x="698659" y="1650762"/>
              <a:ext cx="3734039" cy="1029824"/>
            </a:xfrm>
            <a:prstGeom prst="rect">
              <a:avLst/>
            </a:prstGeom>
          </p:spPr>
        </p:pic>
        <p:pic>
          <p:nvPicPr>
            <p:cNvPr id="10" name="Picture 9">
              <a:extLst>
                <a:ext uri="{FF2B5EF4-FFF2-40B4-BE49-F238E27FC236}">
                  <a16:creationId xmlns:a16="http://schemas.microsoft.com/office/drawing/2014/main" id="{DFDFAA16-B102-DE0B-1CA1-D7C3ED9ECFC5}"/>
                </a:ext>
              </a:extLst>
            </p:cNvPr>
            <p:cNvPicPr>
              <a:picLocks noChangeAspect="1"/>
            </p:cNvPicPr>
            <p:nvPr/>
          </p:nvPicPr>
          <p:blipFill>
            <a:blip r:embed="rId3"/>
            <a:stretch>
              <a:fillRect/>
            </a:stretch>
          </p:blipFill>
          <p:spPr>
            <a:xfrm>
              <a:off x="4370832" y="1103624"/>
              <a:ext cx="2860719" cy="1576962"/>
            </a:xfrm>
            <a:prstGeom prst="rect">
              <a:avLst/>
            </a:prstGeom>
          </p:spPr>
        </p:pic>
        <p:pic>
          <p:nvPicPr>
            <p:cNvPr id="12" name="Picture 11">
              <a:extLst>
                <a:ext uri="{FF2B5EF4-FFF2-40B4-BE49-F238E27FC236}">
                  <a16:creationId xmlns:a16="http://schemas.microsoft.com/office/drawing/2014/main" id="{6ECBCB47-98FB-4009-539D-41D91E764170}"/>
                </a:ext>
              </a:extLst>
            </p:cNvPr>
            <p:cNvPicPr>
              <a:picLocks noChangeAspect="1"/>
            </p:cNvPicPr>
            <p:nvPr/>
          </p:nvPicPr>
          <p:blipFill>
            <a:blip r:embed="rId4"/>
            <a:stretch>
              <a:fillRect/>
            </a:stretch>
          </p:blipFill>
          <p:spPr>
            <a:xfrm>
              <a:off x="434780" y="1165701"/>
              <a:ext cx="3734039" cy="436446"/>
            </a:xfrm>
            <a:prstGeom prst="rect">
              <a:avLst/>
            </a:prstGeom>
          </p:spPr>
        </p:pic>
      </p:grpSp>
      <p:sp>
        <p:nvSpPr>
          <p:cNvPr id="35" name="Rectangle 34">
            <a:extLst>
              <a:ext uri="{FF2B5EF4-FFF2-40B4-BE49-F238E27FC236}">
                <a16:creationId xmlns:a16="http://schemas.microsoft.com/office/drawing/2014/main" id="{B38FFBE4-DD5F-ABA6-9C1A-36BC0E10A0DF}"/>
              </a:ext>
            </a:extLst>
          </p:cNvPr>
          <p:cNvSpPr/>
          <p:nvPr/>
        </p:nvSpPr>
        <p:spPr>
          <a:xfrm>
            <a:off x="4460728" y="2186940"/>
            <a:ext cx="7036119" cy="445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EEA55-6B96-183C-34FB-5060ABC85E70}"/>
              </a:ext>
            </a:extLst>
          </p:cNvPr>
          <p:cNvSpPr>
            <a:spLocks noGrp="1"/>
          </p:cNvSpPr>
          <p:nvPr>
            <p:ph type="title"/>
          </p:nvPr>
        </p:nvSpPr>
        <p:spPr/>
        <p:txBody>
          <a:bodyPr/>
          <a:lstStyle/>
          <a:p>
            <a:endParaRPr lang="en-US" dirty="0"/>
          </a:p>
        </p:txBody>
      </p:sp>
      <p:grpSp>
        <p:nvGrpSpPr>
          <p:cNvPr id="27" name="Group 26">
            <a:extLst>
              <a:ext uri="{FF2B5EF4-FFF2-40B4-BE49-F238E27FC236}">
                <a16:creationId xmlns:a16="http://schemas.microsoft.com/office/drawing/2014/main" id="{4E046237-CD70-B57E-8280-A47780088423}"/>
              </a:ext>
            </a:extLst>
          </p:cNvPr>
          <p:cNvGrpSpPr>
            <a:grpSpLocks noChangeAspect="1"/>
          </p:cNvGrpSpPr>
          <p:nvPr/>
        </p:nvGrpSpPr>
        <p:grpSpPr>
          <a:xfrm>
            <a:off x="4460728" y="2285562"/>
            <a:ext cx="7036119" cy="2826696"/>
            <a:chOff x="6308800" y="2527381"/>
            <a:chExt cx="5683814" cy="2283420"/>
          </a:xfrm>
        </p:grpSpPr>
        <p:pic>
          <p:nvPicPr>
            <p:cNvPr id="24" name="Picture 23">
              <a:extLst>
                <a:ext uri="{FF2B5EF4-FFF2-40B4-BE49-F238E27FC236}">
                  <a16:creationId xmlns:a16="http://schemas.microsoft.com/office/drawing/2014/main" id="{3D96EA21-7E70-D1F4-ECB8-01D779CE549E}"/>
                </a:ext>
              </a:extLst>
            </p:cNvPr>
            <p:cNvPicPr>
              <a:picLocks noChangeAspect="1"/>
            </p:cNvPicPr>
            <p:nvPr/>
          </p:nvPicPr>
          <p:blipFill>
            <a:blip r:embed="rId5"/>
            <a:stretch>
              <a:fillRect/>
            </a:stretch>
          </p:blipFill>
          <p:spPr>
            <a:xfrm>
              <a:off x="6308800" y="2868574"/>
              <a:ext cx="5683814" cy="1942227"/>
            </a:xfrm>
            <a:prstGeom prst="rect">
              <a:avLst/>
            </a:prstGeom>
          </p:spPr>
        </p:pic>
        <p:pic>
          <p:nvPicPr>
            <p:cNvPr id="26" name="Picture 25">
              <a:extLst>
                <a:ext uri="{FF2B5EF4-FFF2-40B4-BE49-F238E27FC236}">
                  <a16:creationId xmlns:a16="http://schemas.microsoft.com/office/drawing/2014/main" id="{E84283DC-C21D-6740-3308-8A13CCCB8D46}"/>
                </a:ext>
              </a:extLst>
            </p:cNvPr>
            <p:cNvPicPr>
              <a:picLocks noChangeAspect="1"/>
            </p:cNvPicPr>
            <p:nvPr/>
          </p:nvPicPr>
          <p:blipFill>
            <a:blip r:embed="rId6"/>
            <a:stretch>
              <a:fillRect/>
            </a:stretch>
          </p:blipFill>
          <p:spPr>
            <a:xfrm>
              <a:off x="6370356" y="2527381"/>
              <a:ext cx="5340507" cy="335038"/>
            </a:xfrm>
            <a:prstGeom prst="rect">
              <a:avLst/>
            </a:prstGeom>
          </p:spPr>
        </p:pic>
      </p:grpSp>
      <p:grpSp>
        <p:nvGrpSpPr>
          <p:cNvPr id="34" name="Group 33">
            <a:extLst>
              <a:ext uri="{FF2B5EF4-FFF2-40B4-BE49-F238E27FC236}">
                <a16:creationId xmlns:a16="http://schemas.microsoft.com/office/drawing/2014/main" id="{B4AB3F2C-1D12-9154-8464-71100F166C60}"/>
              </a:ext>
            </a:extLst>
          </p:cNvPr>
          <p:cNvGrpSpPr>
            <a:grpSpLocks noChangeAspect="1"/>
          </p:cNvGrpSpPr>
          <p:nvPr/>
        </p:nvGrpSpPr>
        <p:grpSpPr>
          <a:xfrm>
            <a:off x="333965" y="4436292"/>
            <a:ext cx="7693930" cy="2287719"/>
            <a:chOff x="297390" y="4588996"/>
            <a:chExt cx="6535795" cy="1943358"/>
          </a:xfrm>
        </p:grpSpPr>
        <p:sp>
          <p:nvSpPr>
            <p:cNvPr id="28" name="Rectangle 27">
              <a:extLst>
                <a:ext uri="{FF2B5EF4-FFF2-40B4-BE49-F238E27FC236}">
                  <a16:creationId xmlns:a16="http://schemas.microsoft.com/office/drawing/2014/main" id="{B53ADC2D-2ACA-5DC7-3FD8-9C45373A0634}"/>
                </a:ext>
              </a:extLst>
            </p:cNvPr>
            <p:cNvSpPr/>
            <p:nvPr/>
          </p:nvSpPr>
          <p:spPr>
            <a:xfrm>
              <a:off x="297391" y="4588996"/>
              <a:ext cx="6525915" cy="1943358"/>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8607718-9C28-E96B-878A-35D23306B6C0}"/>
                </a:ext>
              </a:extLst>
            </p:cNvPr>
            <p:cNvPicPr>
              <a:picLocks noChangeAspect="1"/>
            </p:cNvPicPr>
            <p:nvPr/>
          </p:nvPicPr>
          <p:blipFill>
            <a:blip r:embed="rId7"/>
            <a:stretch>
              <a:fillRect/>
            </a:stretch>
          </p:blipFill>
          <p:spPr>
            <a:xfrm>
              <a:off x="340254" y="5143953"/>
              <a:ext cx="2760554" cy="1362052"/>
            </a:xfrm>
            <a:prstGeom prst="rect">
              <a:avLst/>
            </a:prstGeom>
          </p:spPr>
        </p:pic>
        <p:pic>
          <p:nvPicPr>
            <p:cNvPr id="32" name="Picture 31">
              <a:extLst>
                <a:ext uri="{FF2B5EF4-FFF2-40B4-BE49-F238E27FC236}">
                  <a16:creationId xmlns:a16="http://schemas.microsoft.com/office/drawing/2014/main" id="{85F611A3-0792-9D64-552E-9557E0B376F3}"/>
                </a:ext>
              </a:extLst>
            </p:cNvPr>
            <p:cNvPicPr>
              <a:picLocks noChangeAspect="1"/>
            </p:cNvPicPr>
            <p:nvPr/>
          </p:nvPicPr>
          <p:blipFill rotWithShape="1">
            <a:blip r:embed="rId8"/>
            <a:srcRect b="16918"/>
            <a:stretch/>
          </p:blipFill>
          <p:spPr>
            <a:xfrm>
              <a:off x="297390" y="4626178"/>
              <a:ext cx="5635210" cy="462647"/>
            </a:xfrm>
            <a:prstGeom prst="rect">
              <a:avLst/>
            </a:prstGeom>
          </p:spPr>
        </p:pic>
        <p:sp>
          <p:nvSpPr>
            <p:cNvPr id="33" name="Rectangle 32">
              <a:extLst>
                <a:ext uri="{FF2B5EF4-FFF2-40B4-BE49-F238E27FC236}">
                  <a16:creationId xmlns:a16="http://schemas.microsoft.com/office/drawing/2014/main" id="{AB722F23-BD85-9BBC-9E84-D1E0FAEB53C8}"/>
                </a:ext>
              </a:extLst>
            </p:cNvPr>
            <p:cNvSpPr/>
            <p:nvPr/>
          </p:nvSpPr>
          <p:spPr>
            <a:xfrm>
              <a:off x="3086100" y="5143953"/>
              <a:ext cx="3747085" cy="1371147"/>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B472841-3576-5E49-D96B-D028C0857E48}"/>
                </a:ext>
              </a:extLst>
            </p:cNvPr>
            <p:cNvSpPr txBox="1"/>
            <p:nvPr/>
          </p:nvSpPr>
          <p:spPr>
            <a:xfrm>
              <a:off x="3163090" y="5172230"/>
              <a:ext cx="3546689" cy="1323439"/>
            </a:xfrm>
            <a:prstGeom prst="rect">
              <a:avLst/>
            </a:prstGeom>
            <a:noFill/>
          </p:spPr>
          <p:txBody>
            <a:bodyPr wrap="square">
              <a:spAutoFit/>
            </a:bodyPr>
            <a:lstStyle/>
            <a:p>
              <a:r>
                <a:rPr lang="en-US" sz="2400" b="1" dirty="0">
                  <a:solidFill>
                    <a:schemeClr val="bg1"/>
                  </a:solidFill>
                  <a:latin typeface="Open Sans" panose="020B0606030504020204" pitchFamily="34" charset="0"/>
                </a:rPr>
                <a:t>Bridging biological research and data science for the next generation of scientific discoveries.</a:t>
              </a:r>
              <a:endParaRPr lang="en-US" sz="2400" b="1" dirty="0">
                <a:solidFill>
                  <a:schemeClr val="bg1"/>
                </a:solidFill>
              </a:endParaRPr>
            </a:p>
          </p:txBody>
        </p:sp>
      </p:grpSp>
    </p:spTree>
    <p:extLst>
      <p:ext uri="{BB962C8B-B14F-4D97-AF65-F5344CB8AC3E}">
        <p14:creationId xmlns:p14="http://schemas.microsoft.com/office/powerpoint/2010/main" val="2785229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537332"/>
            <a:ext cx="7446315" cy="6248825"/>
            <a:chOff x="2606153" y="537332"/>
            <a:chExt cx="7446315" cy="6248825"/>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537332"/>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D313-D7D6-9B38-61BB-0E53F136E4F1}"/>
              </a:ext>
            </a:extLst>
          </p:cNvPr>
          <p:cNvSpPr>
            <a:spLocks noGrp="1"/>
          </p:cNvSpPr>
          <p:nvPr>
            <p:ph type="title"/>
          </p:nvPr>
        </p:nvSpPr>
        <p:spPr/>
        <p:txBody>
          <a:bodyPr/>
          <a:lstStyle/>
          <a:p>
            <a:r>
              <a:rPr lang="en-US" dirty="0"/>
              <a:t>Load example </a:t>
            </a:r>
            <a:r>
              <a:rPr lang="en-US" dirty="0" err="1"/>
              <a:t>srat</a:t>
            </a:r>
            <a:r>
              <a:rPr lang="en-US" dirty="0"/>
              <a:t> object to see object structure.</a:t>
            </a:r>
          </a:p>
        </p:txBody>
      </p:sp>
      <p:sp>
        <p:nvSpPr>
          <p:cNvPr id="3" name="TextBox 2">
            <a:extLst>
              <a:ext uri="{FF2B5EF4-FFF2-40B4-BE49-F238E27FC236}">
                <a16:creationId xmlns:a16="http://schemas.microsoft.com/office/drawing/2014/main" id="{0C2F99F0-5293-2BEC-F430-FB7B808859DB}"/>
              </a:ext>
            </a:extLst>
          </p:cNvPr>
          <p:cNvSpPr txBox="1"/>
          <p:nvPr/>
        </p:nvSpPr>
        <p:spPr>
          <a:xfrm>
            <a:off x="2243580" y="902918"/>
            <a:ext cx="8067145" cy="369332"/>
          </a:xfrm>
          <a:prstGeom prst="rect">
            <a:avLst/>
          </a:prstGeom>
          <a:noFill/>
        </p:spPr>
        <p:txBody>
          <a:bodyPr wrap="none" rtlCol="0">
            <a:spAutoFit/>
          </a:bodyPr>
          <a:lstStyle/>
          <a:p>
            <a:r>
              <a:rPr lang="en-US" dirty="0" err="1"/>
              <a:t>Rstudio</a:t>
            </a:r>
            <a:r>
              <a:rPr lang="en-US" dirty="0"/>
              <a:t>&gt;&gt; File &gt;&gt; Open File &gt;&gt; Browse to “</a:t>
            </a:r>
            <a:r>
              <a:rPr lang="en-US" dirty="0" err="1"/>
              <a:t>temp_data</a:t>
            </a:r>
            <a:r>
              <a:rPr lang="en-US" dirty="0"/>
              <a:t>/</a:t>
            </a:r>
            <a:r>
              <a:rPr lang="en-US" dirty="0" err="1"/>
              <a:t>srat_example_object.RData</a:t>
            </a:r>
            <a:r>
              <a:rPr lang="en-US" dirty="0"/>
              <a:t>”</a:t>
            </a:r>
          </a:p>
        </p:txBody>
      </p:sp>
      <p:pic>
        <p:nvPicPr>
          <p:cNvPr id="6" name="Picture 5">
            <a:extLst>
              <a:ext uri="{FF2B5EF4-FFF2-40B4-BE49-F238E27FC236}">
                <a16:creationId xmlns:a16="http://schemas.microsoft.com/office/drawing/2014/main" id="{2089BD6B-A46C-9431-9B82-3011DC675475}"/>
              </a:ext>
            </a:extLst>
          </p:cNvPr>
          <p:cNvPicPr>
            <a:picLocks noChangeAspect="1"/>
          </p:cNvPicPr>
          <p:nvPr/>
        </p:nvPicPr>
        <p:blipFill>
          <a:blip r:embed="rId2"/>
          <a:stretch>
            <a:fillRect/>
          </a:stretch>
        </p:blipFill>
        <p:spPr>
          <a:xfrm>
            <a:off x="2466619" y="1861793"/>
            <a:ext cx="4083594" cy="3522100"/>
          </a:xfrm>
          <a:prstGeom prst="rect">
            <a:avLst/>
          </a:prstGeom>
        </p:spPr>
      </p:pic>
      <p:pic>
        <p:nvPicPr>
          <p:cNvPr id="8" name="Picture 7">
            <a:extLst>
              <a:ext uri="{FF2B5EF4-FFF2-40B4-BE49-F238E27FC236}">
                <a16:creationId xmlns:a16="http://schemas.microsoft.com/office/drawing/2014/main" id="{71AD652B-B553-8198-D212-8C38FBBEEB22}"/>
              </a:ext>
            </a:extLst>
          </p:cNvPr>
          <p:cNvPicPr>
            <a:picLocks noChangeAspect="1"/>
          </p:cNvPicPr>
          <p:nvPr/>
        </p:nvPicPr>
        <p:blipFill>
          <a:blip r:embed="rId3"/>
          <a:stretch>
            <a:fillRect/>
          </a:stretch>
        </p:blipFill>
        <p:spPr>
          <a:xfrm>
            <a:off x="6550213" y="1861793"/>
            <a:ext cx="3760511" cy="2878667"/>
          </a:xfrm>
          <a:prstGeom prst="rect">
            <a:avLst/>
          </a:prstGeom>
        </p:spPr>
      </p:pic>
    </p:spTree>
    <p:extLst>
      <p:ext uri="{BB962C8B-B14F-4D97-AF65-F5344CB8AC3E}">
        <p14:creationId xmlns:p14="http://schemas.microsoft.com/office/powerpoint/2010/main" val="366903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690736" y="586892"/>
            <a:ext cx="4075731" cy="369332"/>
          </a:xfrm>
          <a:prstGeom prst="rect">
            <a:avLst/>
          </a:prstGeom>
          <a:noFill/>
        </p:spPr>
        <p:txBody>
          <a:bodyPr wrap="none" rtlCol="0">
            <a:spAutoFit/>
          </a:bodyPr>
          <a:lstStyle/>
          <a:p>
            <a:r>
              <a:rPr lang="en-US" dirty="0"/>
              <a:t>An initial minimal filtering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289169" y="2399289"/>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856581" y="2409155"/>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747600" y="2414529"/>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196886" y="2406909"/>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664466" y="2399289"/>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13743" y="2399289"/>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861436" y="3154808"/>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590934" y="2337667"/>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856579" y="4269940"/>
            <a:ext cx="5583889" cy="2488617"/>
            <a:chOff x="2931995" y="4071976"/>
            <a:chExt cx="5583889" cy="2488617"/>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55802"/>
            <a:ext cx="1791984" cy="576387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8633E13B-E621-D64D-A6F4-363893A90199}"/>
              </a:ext>
            </a:extLst>
          </p:cNvPr>
          <p:cNvPicPr>
            <a:picLocks noChangeAspect="1"/>
          </p:cNvPicPr>
          <p:nvPr/>
        </p:nvPicPr>
        <p:blipFill>
          <a:blip r:embed="rId3"/>
          <a:stretch>
            <a:fillRect/>
          </a:stretch>
        </p:blipFill>
        <p:spPr>
          <a:xfrm>
            <a:off x="2790965" y="907680"/>
            <a:ext cx="6134956" cy="590632"/>
          </a:xfrm>
          <a:prstGeom prst="rect">
            <a:avLst/>
          </a:prstGeom>
        </p:spPr>
      </p:pic>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4"/>
          <a:stretch>
            <a:fillRect/>
          </a:stretch>
        </p:blipFill>
        <p:spPr>
          <a:xfrm>
            <a:off x="2780803" y="1464353"/>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005520" y="3146259"/>
            <a:ext cx="5977566" cy="352474"/>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4"/>
          <a:srcRect l="68491" b="19779"/>
          <a:stretch/>
        </p:blipFill>
        <p:spPr>
          <a:xfrm>
            <a:off x="7363927" y="3703871"/>
            <a:ext cx="1416985"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5">
            <a:clrChange>
              <a:clrFrom>
                <a:srgbClr val="FFFFFF"/>
              </a:clrFrom>
              <a:clrTo>
                <a:srgbClr val="FFFFFF">
                  <a:alpha val="0"/>
                </a:srgbClr>
              </a:clrTo>
            </a:clrChange>
          </a:blip>
          <a:srcRect r="40828"/>
          <a:stretch/>
        </p:blipFill>
        <p:spPr>
          <a:xfrm>
            <a:off x="8543117" y="1757695"/>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43117" y="3099527"/>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8650953" y="1150369"/>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8662218" y="926026"/>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1985784" y="1014666"/>
            <a:ext cx="5977566" cy="1569660"/>
          </a:xfrm>
          <a:prstGeom prst="rect">
            <a:avLst/>
          </a:prstGeom>
          <a:noFill/>
        </p:spPr>
        <p:txBody>
          <a:bodyPr wrap="square" rtlCol="0">
            <a:spAutoFit/>
          </a:bodyPr>
          <a:lstStyle/>
          <a:p>
            <a:r>
              <a:rPr lang="en-US" sz="1600" dirty="0"/>
              <a:t>Fraction of mitochondrial genes (with nonzero counts) is a metric for cell viability</a:t>
            </a:r>
          </a:p>
          <a:p>
            <a:pPr marL="342900" indent="-342900">
              <a:buAutoNum type="arabicPeriod"/>
            </a:pPr>
            <a:r>
              <a:rPr lang="en-US" sz="1600" dirty="0"/>
              <a:t>Some public datasets </a:t>
            </a:r>
            <a:r>
              <a:rPr lang="en-US" sz="1600" b="1" dirty="0"/>
              <a:t>already perform QC based on MT genes</a:t>
            </a:r>
            <a:r>
              <a:rPr lang="en-US" sz="1600" dirty="0"/>
              <a:t>, and all MT genes </a:t>
            </a:r>
            <a:r>
              <a:rPr lang="en-US" sz="1600" i="1" dirty="0"/>
              <a:t>are removed</a:t>
            </a:r>
            <a:r>
              <a:rPr lang="en-US" sz="1600" dirty="0"/>
              <a:t>.</a:t>
            </a:r>
          </a:p>
          <a:p>
            <a:pPr marL="342900" indent="-342900">
              <a:buAutoNum type="arabicPeriod"/>
            </a:pPr>
            <a:r>
              <a:rPr lang="en-US" sz="1600" dirty="0"/>
              <a:t>Genes may be labeled at “MT…” or “mt…”, first </a:t>
            </a:r>
            <a:r>
              <a:rPr lang="en-US" sz="1600" b="1" dirty="0"/>
              <a:t>inspect and confirm </a:t>
            </a:r>
            <a:r>
              <a:rPr lang="en-US" sz="1600" dirty="0"/>
              <a:t>what the prefix is.</a:t>
            </a:r>
          </a:p>
        </p:txBody>
      </p:sp>
      <p:sp>
        <p:nvSpPr>
          <p:cNvPr id="43" name="TextBox 42">
            <a:extLst>
              <a:ext uri="{FF2B5EF4-FFF2-40B4-BE49-F238E27FC236}">
                <a16:creationId xmlns:a16="http://schemas.microsoft.com/office/drawing/2014/main" id="{FBF4DA32-ED2D-3181-AE32-FB89BE88C903}"/>
              </a:ext>
            </a:extLst>
          </p:cNvPr>
          <p:cNvSpPr txBox="1"/>
          <p:nvPr/>
        </p:nvSpPr>
        <p:spPr>
          <a:xfrm>
            <a:off x="1985784" y="4273675"/>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3" y="1649691"/>
            <a:ext cx="1780578" cy="52166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1780579" cy="573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1" name="Rectangle 10">
            <a:extLst>
              <a:ext uri="{FF2B5EF4-FFF2-40B4-BE49-F238E27FC236}">
                <a16:creationId xmlns:a16="http://schemas.microsoft.com/office/drawing/2014/main" id="{4026EBD8-2729-1AA1-AE1F-304FDC3F74AD}"/>
              </a:ext>
            </a:extLst>
          </p:cNvPr>
          <p:cNvSpPr/>
          <p:nvPr/>
        </p:nvSpPr>
        <p:spPr>
          <a:xfrm>
            <a:off x="3960214" y="4893480"/>
            <a:ext cx="3370437" cy="216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8A8C7E3-FF91-DF25-B4EB-CEE34505F4A5}"/>
              </a:ext>
            </a:extLst>
          </p:cNvPr>
          <p:cNvPicPr>
            <a:picLocks noChangeAspect="1"/>
          </p:cNvPicPr>
          <p:nvPr/>
        </p:nvPicPr>
        <p:blipFill>
          <a:blip r:embed="rId6"/>
          <a:stretch>
            <a:fillRect/>
          </a:stretch>
        </p:blipFill>
        <p:spPr>
          <a:xfrm>
            <a:off x="2099186" y="4659933"/>
            <a:ext cx="4956786" cy="216621"/>
          </a:xfrm>
          <a:prstGeom prst="rect">
            <a:avLst/>
          </a:prstGeom>
        </p:spPr>
      </p:pic>
    </p:spTree>
    <p:extLst>
      <p:ext uri="{BB962C8B-B14F-4D97-AF65-F5344CB8AC3E}">
        <p14:creationId xmlns:p14="http://schemas.microsoft.com/office/powerpoint/2010/main" val="185898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Filtering</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1975419" y="746411"/>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063572" y="2872290"/>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63395" y="3931176"/>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56197" y="5051426"/>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107552" y="1436365"/>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61804" y="3482649"/>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56197" y="3275386"/>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205872"/>
            <a:ext cx="1786116" cy="46521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177546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41" name="TextBox 40">
            <a:extLst>
              <a:ext uri="{FF2B5EF4-FFF2-40B4-BE49-F238E27FC236}">
                <a16:creationId xmlns:a16="http://schemas.microsoft.com/office/drawing/2014/main" id="{45D3A72C-D907-4755-B6F8-44A6E59AF163}"/>
              </a:ext>
            </a:extLst>
          </p:cNvPr>
          <p:cNvSpPr txBox="1"/>
          <p:nvPr/>
        </p:nvSpPr>
        <p:spPr>
          <a:xfrm>
            <a:off x="6220560" y="2285428"/>
            <a:ext cx="6026073" cy="738664"/>
          </a:xfrm>
          <a:prstGeom prst="rect">
            <a:avLst/>
          </a:prstGeom>
          <a:noFill/>
        </p:spPr>
        <p:txBody>
          <a:bodyPr wrap="square" rtlCol="0">
            <a:spAutoFit/>
          </a:bodyPr>
          <a:lstStyle/>
          <a:p>
            <a:r>
              <a:rPr lang="en-US" sz="1400" b="1" dirty="0" err="1"/>
              <a:t>nFeature_RNA</a:t>
            </a:r>
            <a:r>
              <a:rPr lang="en-US" sz="1400" dirty="0"/>
              <a:t>: total genes detected in each cell (low suggest dying cell). </a:t>
            </a:r>
          </a:p>
          <a:p>
            <a:r>
              <a:rPr lang="en-US" sz="1400" b="1" dirty="0" err="1"/>
              <a:t>nCount_RNA</a:t>
            </a:r>
            <a:r>
              <a:rPr lang="en-US" sz="1400" dirty="0"/>
              <a:t>: total molecules detected in each cell (empty droplets or doublets).</a:t>
            </a:r>
          </a:p>
          <a:p>
            <a:r>
              <a:rPr lang="en-US" sz="1400" b="1" dirty="0"/>
              <a:t>Percent.mt</a:t>
            </a:r>
            <a:r>
              <a:rPr lang="en-US" sz="1400" dirty="0"/>
              <a:t>: fraction of mitochondrial genes (</a:t>
            </a:r>
            <a:r>
              <a:rPr lang="en-US" sz="1400" dirty="0" err="1"/>
              <a:t>celullar</a:t>
            </a:r>
            <a:r>
              <a:rPr lang="en-US" sz="1400" dirty="0"/>
              <a:t> health).</a:t>
            </a:r>
          </a:p>
        </p:txBody>
      </p:sp>
      <p:sp>
        <p:nvSpPr>
          <p:cNvPr id="7" name="TextBox 6">
            <a:extLst>
              <a:ext uri="{FF2B5EF4-FFF2-40B4-BE49-F238E27FC236}">
                <a16:creationId xmlns:a16="http://schemas.microsoft.com/office/drawing/2014/main" id="{BEF9AB97-6089-C970-89EF-77DDE194CF17}"/>
              </a:ext>
            </a:extLst>
          </p:cNvPr>
          <p:cNvSpPr txBox="1"/>
          <p:nvPr/>
        </p:nvSpPr>
        <p:spPr>
          <a:xfrm>
            <a:off x="7656197" y="1278741"/>
            <a:ext cx="6188696" cy="369332"/>
          </a:xfrm>
          <a:prstGeom prst="rect">
            <a:avLst/>
          </a:prstGeom>
          <a:noFill/>
        </p:spPr>
        <p:txBody>
          <a:bodyPr wrap="square">
            <a:spAutoFit/>
          </a:bodyPr>
          <a:lstStyle/>
          <a:p>
            <a:r>
              <a:rPr lang="en-US" b="0" i="0" dirty="0">
                <a:solidFill>
                  <a:srgbClr val="333333"/>
                </a:solidFill>
                <a:effectLst/>
                <a:latin typeface="Arial" panose="020B0604020202020204" pitchFamily="34" charset="0"/>
              </a:rPr>
              <a:t>doublets/dead cells/empty droplets</a:t>
            </a:r>
            <a:endParaRPr lang="en-US" dirty="0"/>
          </a:p>
        </p:txBody>
      </p:sp>
      <p:pic>
        <p:nvPicPr>
          <p:cNvPr id="5" name="Picture 4">
            <a:extLst>
              <a:ext uri="{FF2B5EF4-FFF2-40B4-BE49-F238E27FC236}">
                <a16:creationId xmlns:a16="http://schemas.microsoft.com/office/drawing/2014/main" id="{F25FD184-B063-EBAB-52C0-6FEEDD6DA2E1}"/>
              </a:ext>
            </a:extLst>
          </p:cNvPr>
          <p:cNvPicPr>
            <a:picLocks noChangeAspect="1"/>
          </p:cNvPicPr>
          <p:nvPr/>
        </p:nvPicPr>
        <p:blipFill rotWithShape="1">
          <a:blip r:embed="rId6"/>
          <a:srcRect r="9874"/>
          <a:stretch/>
        </p:blipFill>
        <p:spPr>
          <a:xfrm>
            <a:off x="2055976" y="5779064"/>
            <a:ext cx="4773144" cy="941344"/>
          </a:xfrm>
          <a:prstGeom prst="rect">
            <a:avLst/>
          </a:prstGeom>
        </p:spPr>
      </p:pic>
    </p:spTree>
    <p:extLst>
      <p:ext uri="{BB962C8B-B14F-4D97-AF65-F5344CB8AC3E}">
        <p14:creationId xmlns:p14="http://schemas.microsoft.com/office/powerpoint/2010/main" val="3635592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4257</TotalTime>
  <Words>1875</Words>
  <Application>Microsoft Office PowerPoint</Application>
  <PresentationFormat>Widescreen</PresentationFormat>
  <Paragraphs>427</Paragraphs>
  <Slides>30</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Arial</vt:lpstr>
      <vt:lpstr>Calibri</vt:lpstr>
      <vt:lpstr>Calibri Light</vt:lpstr>
      <vt:lpstr>Lato</vt:lpstr>
      <vt:lpstr>Open Sans</vt:lpstr>
      <vt:lpstr>source-serif-pro</vt:lpstr>
      <vt:lpstr>Office Theme</vt:lpstr>
      <vt:lpstr>Worksheet</vt:lpstr>
      <vt:lpstr>Module 3: Processing scRNA-Seq with Seurat</vt:lpstr>
      <vt:lpstr>Processing Pipeline Overview</vt:lpstr>
      <vt:lpstr>Why so much Dimension Reduction?</vt:lpstr>
      <vt:lpstr>Note: Integration and Changes Seurat V5 Pipeline</vt:lpstr>
      <vt:lpstr>Seurat v5 S4 Class Object</vt:lpstr>
      <vt:lpstr>Load example srat object to see object structure.</vt:lpstr>
      <vt:lpstr>Count Matrix Importation</vt:lpstr>
      <vt:lpstr>Count Matrix Importation</vt:lpstr>
      <vt:lpstr>Filtering</vt:lpstr>
      <vt:lpstr>Visualizing Data Import Thresholds</vt:lpstr>
      <vt:lpstr>PowerPoint Presentation</vt:lpstr>
      <vt:lpstr>Count Data Normalization</vt:lpstr>
      <vt:lpstr>Finding Variable Features (Genes)</vt:lpstr>
      <vt:lpstr>Visualize Highly Variable Features</vt:lpstr>
      <vt:lpstr>Scaling Data</vt:lpstr>
      <vt:lpstr>Count Matrix Importation</vt:lpstr>
      <vt:lpstr>PCA Dim Loadings</vt:lpstr>
      <vt:lpstr>Linear Dimension Reduction</vt:lpstr>
      <vt:lpstr>Integrating Datasets</vt:lpstr>
      <vt:lpstr>Identifying Neighboring Cells</vt:lpstr>
      <vt:lpstr>Use Neighbor Graphs to Identify Clusters</vt:lpstr>
      <vt:lpstr>Nonlinear Dimension Reduction</vt:lpstr>
      <vt:lpstr>…But what is truth?</vt:lpstr>
      <vt:lpstr>…But what is truth?</vt:lpstr>
      <vt:lpstr>Limitation of Interpreting UMAP Clusters</vt:lpstr>
      <vt:lpstr>Why use not use tSNE?</vt:lpstr>
      <vt:lpstr>Other Features of Seurat</vt:lpstr>
      <vt:lpstr>scRNA-Seq pipelines are consistent across technologies &amp; packages</vt:lpstr>
      <vt:lpstr>Research Outputs from scRNA-Seq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452</cp:revision>
  <dcterms:created xsi:type="dcterms:W3CDTF">2024-01-01T16:06:19Z</dcterms:created>
  <dcterms:modified xsi:type="dcterms:W3CDTF">2024-04-05T22:07:29Z</dcterms:modified>
</cp:coreProperties>
</file>